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08"/>
    <p:restoredTop sz="94631"/>
  </p:normalViewPr>
  <p:slideViewPr>
    <p:cSldViewPr snapToGrid="0">
      <p:cViewPr varScale="1">
        <p:scale>
          <a:sx n="135" d="100"/>
          <a:sy n="135" d="100"/>
        </p:scale>
        <p:origin x="424"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rgbClr val="0000FF"/>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54fc0160db_0_15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54fc0160db_0_1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rgbClr val="8E7CC3"/>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54fc0160db_0_15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54fc0160db_0_1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en" smtClean="0"/>
              <a:t>To </a:t>
            </a:r>
            <a:r>
              <a:rPr lang="en" dirty="0"/>
              <a:t>determine the mechanisms underlying the expression of </a:t>
            </a:r>
            <a:r>
              <a:rPr lang="en" dirty="0" err="1"/>
              <a:t>eusociality</a:t>
            </a:r>
            <a:r>
              <a:rPr lang="en" dirty="0"/>
              <a:t>, shed light on evolutionary origins, generalize this process to maybe later to applied to other study organisms, etc. </a:t>
            </a:r>
            <a:endParaRPr dirty="0"/>
          </a:p>
          <a:p>
            <a:pPr marL="457200" lvl="0" indent="-298450" algn="l" rtl="0">
              <a:spcBef>
                <a:spcPts val="0"/>
              </a:spcBef>
              <a:spcAft>
                <a:spcPts val="0"/>
              </a:spcAft>
              <a:buSzPts val="1100"/>
              <a:buAutoNum type="arabicPeriod"/>
            </a:pPr>
            <a:r>
              <a:rPr lang="en" dirty="0"/>
              <a:t>The combination of the field data and the simulation data: field data is good for getting actual results with the organism but also has limitations in sample size. Simulation data is good for having a large sample size and running several thousands of trials, but also are simulations so may not accurately represent the actual behavior</a:t>
            </a:r>
            <a:endParaRPr dirty="0"/>
          </a:p>
          <a:p>
            <a:pPr marL="457200" lvl="0" indent="-298450" algn="l" rtl="0">
              <a:spcBef>
                <a:spcPts val="0"/>
              </a:spcBef>
              <a:spcAft>
                <a:spcPts val="0"/>
              </a:spcAft>
              <a:buSzPts val="1100"/>
              <a:buAutoNum type="arabicPeriod"/>
            </a:pPr>
            <a:r>
              <a:rPr lang="en" dirty="0"/>
              <a:t>Facultative </a:t>
            </a:r>
            <a:r>
              <a:rPr lang="en" dirty="0" err="1"/>
              <a:t>eusociality</a:t>
            </a:r>
            <a:r>
              <a:rPr lang="en" dirty="0"/>
              <a:t> evolved once… why not again? It’s already present in many species (bees, ants, naked mole rats, </a:t>
            </a:r>
            <a:r>
              <a:rPr lang="en" dirty="0" err="1"/>
              <a:t>etc</a:t>
            </a:r>
            <a:r>
              <a:rPr lang="en" dirty="0"/>
              <a:t>). </a:t>
            </a:r>
            <a:r>
              <a:rPr lang="en" dirty="0" err="1"/>
              <a:t>Eusociality</a:t>
            </a:r>
            <a:r>
              <a:rPr lang="en" dirty="0"/>
              <a:t> evolves when there is a high degree of genetic relatedness, and most easily evolves from maternal manipulation, can evolve from worker altruism but less likely</a:t>
            </a:r>
            <a:endParaRPr dirty="0"/>
          </a:p>
          <a:p>
            <a:pPr marL="457200" lvl="0" indent="-298450" algn="l" rtl="0">
              <a:spcBef>
                <a:spcPts val="0"/>
              </a:spcBef>
              <a:spcAft>
                <a:spcPts val="0"/>
              </a:spcAft>
              <a:buSzPts val="1100"/>
              <a:buAutoNum type="arabicPeriod"/>
            </a:pPr>
            <a:r>
              <a:rPr lang="en" dirty="0"/>
              <a:t>Strengths: combination of field data and simulation data, the fact that they used an organism that has the choice to be eusocial or solitary. Weaknesses: method of maternal manipulation, limit of study size from taking nests out for observation at different points in study</a:t>
            </a:r>
            <a:endParaRPr dirty="0"/>
          </a:p>
          <a:p>
            <a:pPr marL="457200" lvl="0" indent="-298450" algn="l" rtl="0">
              <a:spcBef>
                <a:spcPts val="0"/>
              </a:spcBef>
              <a:spcAft>
                <a:spcPts val="0"/>
              </a:spcAft>
              <a:buSzPts val="1100"/>
              <a:buAutoNum type="arabicPeriod"/>
            </a:pPr>
            <a:r>
              <a:rPr lang="en" dirty="0"/>
              <a:t>Genetic relatedness was shown to be not necessary in other studies, necessary in this study, debate between scientists. Maternal manipulation was shown to be more likely but they didn’t elaborate on the method of manipulation. </a:t>
            </a:r>
            <a:endParaRPr dirty="0"/>
          </a:p>
          <a:p>
            <a:pPr marL="457200" lvl="0" indent="-298450" algn="l" rtl="0">
              <a:spcBef>
                <a:spcPts val="0"/>
              </a:spcBef>
              <a:spcAft>
                <a:spcPts val="0"/>
              </a:spcAft>
              <a:buSzPts val="1100"/>
              <a:buAutoNum type="arabicPeriod"/>
            </a:pPr>
            <a:r>
              <a:rPr lang="en" dirty="0"/>
              <a:t>Proximate: maternal manipulation genotype (pheromones, aggressive behavior, size, food withholding, </a:t>
            </a:r>
            <a:r>
              <a:rPr lang="en" dirty="0" err="1"/>
              <a:t>etc</a:t>
            </a:r>
            <a:r>
              <a:rPr lang="en" dirty="0"/>
              <a:t>) Ultimate: fitness of genotype- even if you as an individual may not reproduce, your relatives will reproduce and pass on the genes. </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54fc0160db_0_15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54fc0160db_0_1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8E7CC3"/>
                </a:solidFill>
              </a:rPr>
              <a:t>Hee Jin</a:t>
            </a:r>
            <a:endParaRPr>
              <a:solidFill>
                <a:srgbClr val="8E7CC3"/>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54fc0160db_0_10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54fc0160db_0_10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4fc0160db_0_1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4fc0160db_0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rgbClr val="8E7CC3"/>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54fc0160db_0_1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54fc0160db_0_1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55bccca68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55bccca68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4fc0160db_0_15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4fc0160db_0_1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4fc0160db_0_15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4fc0160db_0_1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rgbClr val="4A86E8"/>
              </a:solidFill>
            </a:endParaRPr>
          </a:p>
          <a:p>
            <a:pPr marL="0" lvl="0" indent="0" algn="l" rtl="0">
              <a:spcBef>
                <a:spcPts val="0"/>
              </a:spcBef>
              <a:spcAft>
                <a:spcPts val="0"/>
              </a:spcAft>
              <a:buNone/>
            </a:pPr>
            <a:r>
              <a:rPr lang="en" dirty="0">
                <a:solidFill>
                  <a:srgbClr val="FF0000"/>
                </a:solidFill>
              </a:rPr>
              <a:t>Foundresses ALWAYS do better than their daughters</a:t>
            </a:r>
            <a:endParaRPr dirty="0">
              <a:solidFill>
                <a:srgbClr val="FF0000"/>
              </a:solidFill>
            </a:endParaRPr>
          </a:p>
          <a:p>
            <a:pPr marL="0" lvl="0" indent="0" algn="l" rtl="0">
              <a:spcBef>
                <a:spcPts val="0"/>
              </a:spcBef>
              <a:spcAft>
                <a:spcPts val="0"/>
              </a:spcAft>
              <a:buNone/>
            </a:pPr>
            <a:r>
              <a:rPr lang="en" dirty="0">
                <a:solidFill>
                  <a:srgbClr val="FF0000"/>
                </a:solidFill>
              </a:rPr>
              <a:t>Daughters do better w </a:t>
            </a:r>
            <a:r>
              <a:rPr lang="en" dirty="0" err="1">
                <a:solidFill>
                  <a:srgbClr val="FF0000"/>
                </a:solidFill>
              </a:rPr>
              <a:t>eusociality</a:t>
            </a:r>
            <a:r>
              <a:rPr lang="en" dirty="0">
                <a:solidFill>
                  <a:srgbClr val="FF0000"/>
                </a:solidFill>
              </a:rPr>
              <a:t> when mother genotype is responsible</a:t>
            </a:r>
            <a:endParaRPr dirty="0">
              <a:solidFill>
                <a:srgbClr val="FF0000"/>
              </a:solidFill>
            </a:endParaRPr>
          </a:p>
          <a:p>
            <a:pPr marL="0" lvl="0" indent="0" algn="l" rtl="0">
              <a:spcBef>
                <a:spcPts val="0"/>
              </a:spcBef>
              <a:spcAft>
                <a:spcPts val="0"/>
              </a:spcAft>
              <a:buNone/>
            </a:pPr>
            <a:r>
              <a:rPr lang="en" dirty="0"/>
              <a:t>Workers have lower inclusive fitness than those with nests</a:t>
            </a:r>
            <a:endParaRPr dirty="0"/>
          </a:p>
          <a:p>
            <a:pPr marL="0" lvl="0" indent="0" algn="l" rtl="0">
              <a:spcBef>
                <a:spcPts val="0"/>
              </a:spcBef>
              <a:spcAft>
                <a:spcPts val="0"/>
              </a:spcAft>
              <a:buNone/>
            </a:pPr>
            <a:r>
              <a:rPr lang="en" dirty="0"/>
              <a:t>Foundresses that recruit workers have similar fitness to solitary foundresses</a:t>
            </a:r>
            <a:endParaRPr dirty="0"/>
          </a:p>
          <a:p>
            <a:pPr marL="0" lvl="0" indent="0" algn="l" rtl="0">
              <a:spcBef>
                <a:spcPts val="0"/>
              </a:spcBef>
              <a:spcAft>
                <a:spcPts val="0"/>
              </a:spcAft>
              <a:buNone/>
            </a:pPr>
            <a:r>
              <a:rPr lang="en" dirty="0"/>
              <a:t>When maternal genotype is responsible for manipulation, working is your best option and least selected against → evolutionary mechanism for </a:t>
            </a:r>
            <a:r>
              <a:rPr lang="en" dirty="0" err="1"/>
              <a:t>eusociality</a:t>
            </a:r>
            <a:r>
              <a:rPr lang="en" dirty="0"/>
              <a:t> to evolve</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54fc0160db_0_15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54fc0160db_0_1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FF0000"/>
                </a:solidFill>
              </a:rPr>
              <a:t>Under </a:t>
            </a:r>
            <a:r>
              <a:rPr lang="en" dirty="0">
                <a:solidFill>
                  <a:srgbClr val="FF0000"/>
                </a:solidFill>
              </a:rPr>
              <a:t>maternal manipulation, many more females than males initially, many more males later. Under daughter, not exactly. Field data matches maternal. </a:t>
            </a:r>
            <a:endParaRPr dirty="0">
              <a:solidFill>
                <a:srgbClr val="FF0000"/>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4fc0160db_0_1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54fc0160db_0_1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err="1" smtClean="0">
                <a:solidFill>
                  <a:srgbClr val="FF0000"/>
                </a:solidFill>
              </a:rPr>
              <a:t>Eusociality</a:t>
            </a:r>
            <a:r>
              <a:rPr lang="en" dirty="0" smtClean="0">
                <a:solidFill>
                  <a:srgbClr val="FF0000"/>
                </a:solidFill>
              </a:rPr>
              <a:t> </a:t>
            </a:r>
            <a:r>
              <a:rPr lang="en" dirty="0">
                <a:solidFill>
                  <a:srgbClr val="FF0000"/>
                </a:solidFill>
              </a:rPr>
              <a:t>is very unlikely to evolve in cases 3-5</a:t>
            </a:r>
            <a:endParaRPr dirty="0">
              <a:solidFill>
                <a:srgbClr val="FF0000"/>
              </a:solidFill>
            </a:endParaRPr>
          </a:p>
          <a:p>
            <a:pPr marL="0" lvl="0" indent="0" algn="l" rtl="0">
              <a:spcBef>
                <a:spcPts val="0"/>
              </a:spcBef>
              <a:spcAft>
                <a:spcPts val="0"/>
              </a:spcAft>
              <a:buNone/>
            </a:pPr>
            <a:r>
              <a:rPr lang="en" dirty="0">
                <a:solidFill>
                  <a:srgbClr val="FF0000"/>
                </a:solidFill>
              </a:rPr>
              <a:t>Case 3 suggests that relatedness is an important factor in </a:t>
            </a:r>
            <a:r>
              <a:rPr lang="en" dirty="0" err="1">
                <a:solidFill>
                  <a:srgbClr val="FF0000"/>
                </a:solidFill>
              </a:rPr>
              <a:t>eusociality</a:t>
            </a:r>
            <a:r>
              <a:rPr lang="en" dirty="0">
                <a:solidFill>
                  <a:srgbClr val="FF0000"/>
                </a:solidFill>
              </a:rPr>
              <a:t> development</a:t>
            </a:r>
            <a:endParaRPr dirty="0">
              <a:solidFill>
                <a:srgbClr val="FF0000"/>
              </a:solidFill>
            </a:endParaRPr>
          </a:p>
          <a:p>
            <a:pPr marL="0" lvl="0" indent="0" algn="l" rtl="0">
              <a:spcBef>
                <a:spcPts val="0"/>
              </a:spcBef>
              <a:spcAft>
                <a:spcPts val="0"/>
              </a:spcAft>
              <a:buNone/>
            </a:pPr>
            <a:r>
              <a:rPr lang="en" dirty="0">
                <a:solidFill>
                  <a:srgbClr val="FF0000"/>
                </a:solidFill>
              </a:rPr>
              <a:t>Case 4-5 suggest that daughter genotype unlikely to lead to evolution of </a:t>
            </a:r>
            <a:r>
              <a:rPr lang="en" dirty="0" err="1">
                <a:solidFill>
                  <a:srgbClr val="FF0000"/>
                </a:solidFill>
              </a:rPr>
              <a:t>eusociality</a:t>
            </a:r>
            <a:endParaRPr dirty="0">
              <a:solidFill>
                <a:srgbClr val="FF0000"/>
              </a:solidFill>
            </a:endParaRPr>
          </a:p>
          <a:p>
            <a:pPr marL="0" lvl="0" indent="0" algn="l" rtl="0">
              <a:spcBef>
                <a:spcPts val="0"/>
              </a:spcBef>
              <a:spcAft>
                <a:spcPts val="0"/>
              </a:spcAft>
              <a:buNone/>
            </a:pPr>
            <a:r>
              <a:rPr lang="en" dirty="0">
                <a:solidFill>
                  <a:srgbClr val="FF0000"/>
                </a:solidFill>
              </a:rPr>
              <a:t>Best fit with field data is case 2, so most </a:t>
            </a:r>
            <a:r>
              <a:rPr lang="en" dirty="0" err="1">
                <a:solidFill>
                  <a:srgbClr val="FF0000"/>
                </a:solidFill>
              </a:rPr>
              <a:t>likley</a:t>
            </a:r>
            <a:r>
              <a:rPr lang="en" dirty="0">
                <a:solidFill>
                  <a:srgbClr val="FF0000"/>
                </a:solidFill>
              </a:rPr>
              <a:t> to have evolved in this way</a:t>
            </a:r>
            <a:endParaRPr dirty="0">
              <a:solidFill>
                <a:srgbClr val="FF0000"/>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1267500" y="1392650"/>
            <a:ext cx="6609000" cy="145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a:t>Kinship, Parental Manipulation and Evolutionary Origins of Eusociality</a:t>
            </a:r>
            <a:endParaRPr sz="3600"/>
          </a:p>
        </p:txBody>
      </p:sp>
      <p:sp>
        <p:nvSpPr>
          <p:cNvPr id="67" name="Google Shape;67;p13"/>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Hee Jin, Brooke, Bridget, Chris, Chia-Mei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154" name="Google Shape;154;p22"/>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Eusociality is able to evolve through two methods: </a:t>
            </a:r>
            <a:endParaRPr/>
          </a:p>
          <a:p>
            <a:pPr marL="914400" lvl="1" indent="-317500" algn="l" rtl="0">
              <a:spcBef>
                <a:spcPts val="0"/>
              </a:spcBef>
              <a:spcAft>
                <a:spcPts val="0"/>
              </a:spcAft>
              <a:buSzPts val="1400"/>
              <a:buChar char="○"/>
            </a:pPr>
            <a:r>
              <a:rPr lang="en"/>
              <a:t>a) parental manipulation </a:t>
            </a:r>
            <a:endParaRPr/>
          </a:p>
          <a:p>
            <a:pPr marL="914400" lvl="1" indent="-317500" algn="l" rtl="0">
              <a:spcBef>
                <a:spcPts val="0"/>
              </a:spcBef>
              <a:spcAft>
                <a:spcPts val="0"/>
              </a:spcAft>
              <a:buSzPts val="1400"/>
              <a:buChar char="○"/>
            </a:pPr>
            <a:r>
              <a:rPr lang="en"/>
              <a:t>b) worker altruism</a:t>
            </a:r>
            <a:endParaRPr/>
          </a:p>
          <a:p>
            <a:pPr marL="457200" lvl="0" indent="-342900" algn="l" rtl="0">
              <a:spcBef>
                <a:spcPts val="0"/>
              </a:spcBef>
              <a:spcAft>
                <a:spcPts val="0"/>
              </a:spcAft>
              <a:buSzPts val="1800"/>
              <a:buChar char="●"/>
            </a:pPr>
            <a:r>
              <a:rPr lang="en"/>
              <a:t>Workers did not significantly increase their inclusive fitness by helping</a:t>
            </a:r>
            <a:endParaRPr/>
          </a:p>
          <a:p>
            <a:pPr marL="914400" lvl="1" indent="-317500" algn="l" rtl="0">
              <a:spcBef>
                <a:spcPts val="0"/>
              </a:spcBef>
              <a:spcAft>
                <a:spcPts val="0"/>
              </a:spcAft>
              <a:buSzPts val="1400"/>
              <a:buChar char="○"/>
            </a:pPr>
            <a:r>
              <a:rPr lang="en"/>
              <a:t>Parental manipulation is needed to encourage eusocial behavior</a:t>
            </a:r>
            <a:endParaRPr/>
          </a:p>
          <a:p>
            <a:pPr marL="457200" lvl="0" indent="-342900" algn="l" rtl="0">
              <a:spcBef>
                <a:spcPts val="0"/>
              </a:spcBef>
              <a:spcAft>
                <a:spcPts val="0"/>
              </a:spcAft>
              <a:buSzPts val="1800"/>
              <a:buChar char="●"/>
            </a:pPr>
            <a:r>
              <a:rPr lang="en"/>
              <a:t>When assuming that maternal genotype is in control of social structure, eusociality did not significantly increase inclusive fitness </a:t>
            </a:r>
            <a:endParaRPr/>
          </a:p>
          <a:p>
            <a:pPr marL="914400" lvl="1" indent="-317500" algn="l" rtl="0">
              <a:spcBef>
                <a:spcPts val="0"/>
              </a:spcBef>
              <a:spcAft>
                <a:spcPts val="0"/>
              </a:spcAft>
              <a:buSzPts val="1400"/>
              <a:buChar char="○"/>
            </a:pPr>
            <a:r>
              <a:rPr lang="en"/>
              <a:t>May explain why eusociality is facultative in this species</a:t>
            </a:r>
            <a:endParaRPr/>
          </a:p>
          <a:p>
            <a:pPr marL="914400" lvl="1" indent="-317500" algn="l" rtl="0">
              <a:spcBef>
                <a:spcPts val="0"/>
              </a:spcBef>
              <a:spcAft>
                <a:spcPts val="0"/>
              </a:spcAft>
              <a:buSzPts val="1400"/>
              <a:buChar char="○"/>
            </a:pPr>
            <a:r>
              <a:rPr lang="en"/>
              <a:t>Alternative life histories coexist in this species (eusociality and solitary modes of reproduction)</a:t>
            </a:r>
            <a:endParaRPr/>
          </a:p>
          <a:p>
            <a:pPr marL="457200" lvl="0" indent="-342900" algn="l" rtl="0">
              <a:spcBef>
                <a:spcPts val="0"/>
              </a:spcBef>
              <a:spcAft>
                <a:spcPts val="0"/>
              </a:spcAft>
              <a:buSzPts val="1800"/>
              <a:buChar char="●"/>
            </a:pPr>
            <a:r>
              <a:rPr lang="en"/>
              <a:t>Kin selection is important</a:t>
            </a:r>
            <a:endParaRPr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4">
                                            <p:txEl>
                                              <p:pRg st="0" end="0"/>
                                            </p:txEl>
                                          </p:spTgt>
                                        </p:tgtEl>
                                        <p:attrNameLst>
                                          <p:attrName>style.visibility</p:attrName>
                                        </p:attrNameLst>
                                      </p:cBhvr>
                                      <p:to>
                                        <p:strVal val="visible"/>
                                      </p:to>
                                    </p:set>
                                    <p:animEffect transition="in" filter="fade">
                                      <p:cBhvr>
                                        <p:cTn id="7" dur="1000"/>
                                        <p:tgtEl>
                                          <p:spTgt spid="15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4">
                                            <p:txEl>
                                              <p:pRg st="1" end="1"/>
                                            </p:txEl>
                                          </p:spTgt>
                                        </p:tgtEl>
                                        <p:attrNameLst>
                                          <p:attrName>style.visibility</p:attrName>
                                        </p:attrNameLst>
                                      </p:cBhvr>
                                      <p:to>
                                        <p:strVal val="visible"/>
                                      </p:to>
                                    </p:set>
                                    <p:animEffect transition="in" filter="fade">
                                      <p:cBhvr>
                                        <p:cTn id="12" dur="1000"/>
                                        <p:tgtEl>
                                          <p:spTgt spid="15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4">
                                            <p:txEl>
                                              <p:pRg st="2" end="2"/>
                                            </p:txEl>
                                          </p:spTgt>
                                        </p:tgtEl>
                                        <p:attrNameLst>
                                          <p:attrName>style.visibility</p:attrName>
                                        </p:attrNameLst>
                                      </p:cBhvr>
                                      <p:to>
                                        <p:strVal val="visible"/>
                                      </p:to>
                                    </p:set>
                                    <p:animEffect transition="in" filter="fade">
                                      <p:cBhvr>
                                        <p:cTn id="17" dur="1000"/>
                                        <p:tgtEl>
                                          <p:spTgt spid="15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4">
                                            <p:txEl>
                                              <p:pRg st="3" end="3"/>
                                            </p:txEl>
                                          </p:spTgt>
                                        </p:tgtEl>
                                        <p:attrNameLst>
                                          <p:attrName>style.visibility</p:attrName>
                                        </p:attrNameLst>
                                      </p:cBhvr>
                                      <p:to>
                                        <p:strVal val="visible"/>
                                      </p:to>
                                    </p:set>
                                    <p:animEffect transition="in" filter="fade">
                                      <p:cBhvr>
                                        <p:cTn id="22" dur="1000"/>
                                        <p:tgtEl>
                                          <p:spTgt spid="15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54">
                                            <p:txEl>
                                              <p:pRg st="4" end="4"/>
                                            </p:txEl>
                                          </p:spTgt>
                                        </p:tgtEl>
                                        <p:attrNameLst>
                                          <p:attrName>style.visibility</p:attrName>
                                        </p:attrNameLst>
                                      </p:cBhvr>
                                      <p:to>
                                        <p:strVal val="visible"/>
                                      </p:to>
                                    </p:set>
                                    <p:animEffect transition="in" filter="fade">
                                      <p:cBhvr>
                                        <p:cTn id="27" dur="1000"/>
                                        <p:tgtEl>
                                          <p:spTgt spid="15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54">
                                            <p:txEl>
                                              <p:pRg st="5" end="5"/>
                                            </p:txEl>
                                          </p:spTgt>
                                        </p:tgtEl>
                                        <p:attrNameLst>
                                          <p:attrName>style.visibility</p:attrName>
                                        </p:attrNameLst>
                                      </p:cBhvr>
                                      <p:to>
                                        <p:strVal val="visible"/>
                                      </p:to>
                                    </p:set>
                                    <p:animEffect transition="in" filter="fade">
                                      <p:cBhvr>
                                        <p:cTn id="32" dur="1000"/>
                                        <p:tgtEl>
                                          <p:spTgt spid="15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54">
                                            <p:txEl>
                                              <p:pRg st="6" end="6"/>
                                            </p:txEl>
                                          </p:spTgt>
                                        </p:tgtEl>
                                        <p:attrNameLst>
                                          <p:attrName>style.visibility</p:attrName>
                                        </p:attrNameLst>
                                      </p:cBhvr>
                                      <p:to>
                                        <p:strVal val="visible"/>
                                      </p:to>
                                    </p:set>
                                    <p:animEffect transition="in" filter="fade">
                                      <p:cBhvr>
                                        <p:cTn id="37" dur="1000"/>
                                        <p:tgtEl>
                                          <p:spTgt spid="15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54">
                                            <p:txEl>
                                              <p:pRg st="7" end="7"/>
                                            </p:txEl>
                                          </p:spTgt>
                                        </p:tgtEl>
                                        <p:attrNameLst>
                                          <p:attrName>style.visibility</p:attrName>
                                        </p:attrNameLst>
                                      </p:cBhvr>
                                      <p:to>
                                        <p:strVal val="visible"/>
                                      </p:to>
                                    </p:set>
                                    <p:animEffect transition="in" filter="fade">
                                      <p:cBhvr>
                                        <p:cTn id="42" dur="1000"/>
                                        <p:tgtEl>
                                          <p:spTgt spid="15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54">
                                            <p:txEl>
                                              <p:pRg st="8" end="8"/>
                                            </p:txEl>
                                          </p:spTgt>
                                        </p:tgtEl>
                                        <p:attrNameLst>
                                          <p:attrName>style.visibility</p:attrName>
                                        </p:attrNameLst>
                                      </p:cBhvr>
                                      <p:to>
                                        <p:strVal val="visible"/>
                                      </p:to>
                                    </p:set>
                                    <p:animEffect transition="in" filter="fade">
                                      <p:cBhvr>
                                        <p:cTn id="47" dur="1000"/>
                                        <p:tgtEl>
                                          <p:spTgt spid="15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160" name="Google Shape;160;p23"/>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
              <a:t>What were some of the goals of this paper?</a:t>
            </a:r>
            <a:endParaRPr/>
          </a:p>
          <a:p>
            <a:pPr marL="457200" lvl="0" indent="-342900" algn="l" rtl="0">
              <a:spcBef>
                <a:spcPts val="0"/>
              </a:spcBef>
              <a:spcAft>
                <a:spcPts val="0"/>
              </a:spcAft>
              <a:buSzPts val="1800"/>
              <a:buAutoNum type="arabicPeriod"/>
            </a:pPr>
            <a:r>
              <a:rPr lang="en"/>
              <a:t>Which evidence did you feel proved the authors’ points the best: field data or simulation data? Why?</a:t>
            </a:r>
            <a:endParaRPr/>
          </a:p>
          <a:p>
            <a:pPr marL="457200" lvl="0" indent="-342900" algn="l" rtl="0">
              <a:spcBef>
                <a:spcPts val="0"/>
              </a:spcBef>
              <a:spcAft>
                <a:spcPts val="0"/>
              </a:spcAft>
              <a:buSzPts val="1800"/>
              <a:buAutoNum type="arabicPeriod"/>
            </a:pPr>
            <a:r>
              <a:rPr lang="en"/>
              <a:t>Are these findings of the evolutionary mechanisms of eusociality applicable to other species? What are the implications of their findings?</a:t>
            </a:r>
            <a:endParaRPr/>
          </a:p>
          <a:p>
            <a:pPr marL="457200" lvl="0" indent="-342900" algn="l" rtl="0">
              <a:spcBef>
                <a:spcPts val="0"/>
              </a:spcBef>
              <a:spcAft>
                <a:spcPts val="0"/>
              </a:spcAft>
              <a:buSzPts val="1800"/>
              <a:buAutoNum type="arabicPeriod"/>
            </a:pPr>
            <a:r>
              <a:rPr lang="en"/>
              <a:t>What did you find to be particular strengths of this paper? What about weaknesses?</a:t>
            </a:r>
            <a:endParaRPr/>
          </a:p>
          <a:p>
            <a:pPr marL="457200" lvl="0" indent="-342900" algn="l" rtl="0">
              <a:spcBef>
                <a:spcPts val="0"/>
              </a:spcBef>
              <a:spcAft>
                <a:spcPts val="0"/>
              </a:spcAft>
              <a:buSzPts val="1800"/>
              <a:buAutoNum type="arabicPeriod"/>
            </a:pPr>
            <a:r>
              <a:rPr lang="en"/>
              <a:t>What aspects of this paper could be controversial in the field? Genetic relatedness? Maternal manipulation?</a:t>
            </a:r>
            <a:endParaRPr/>
          </a:p>
          <a:p>
            <a:pPr marL="457200" lvl="0" indent="-342900" algn="l" rtl="0">
              <a:spcBef>
                <a:spcPts val="0"/>
              </a:spcBef>
              <a:spcAft>
                <a:spcPts val="0"/>
              </a:spcAft>
              <a:buSzPts val="1800"/>
              <a:buAutoNum type="arabicPeriod"/>
            </a:pPr>
            <a:r>
              <a:rPr lang="en"/>
              <a:t>What are the proximate vs ultimate causes of eusociality?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65" name="Google Shape;165;p24"/>
          <p:cNvPicPr preferRelativeResize="0"/>
          <p:nvPr/>
        </p:nvPicPr>
        <p:blipFill>
          <a:blip r:embed="rId3">
            <a:alphaModFix/>
          </a:blip>
          <a:stretch>
            <a:fillRect/>
          </a:stretch>
        </p:blipFill>
        <p:spPr>
          <a:xfrm>
            <a:off x="641125" y="79525"/>
            <a:ext cx="8022053" cy="4838698"/>
          </a:xfrm>
          <a:prstGeom prst="rect">
            <a:avLst/>
          </a:prstGeom>
          <a:noFill/>
          <a:ln>
            <a:noFill/>
          </a:ln>
        </p:spPr>
      </p:pic>
      <p:sp>
        <p:nvSpPr>
          <p:cNvPr id="166" name="Google Shape;166;p24"/>
          <p:cNvSpPr/>
          <p:nvPr/>
        </p:nvSpPr>
        <p:spPr>
          <a:xfrm>
            <a:off x="6097775" y="79525"/>
            <a:ext cx="2853300" cy="2199600"/>
          </a:xfrm>
          <a:prstGeom prst="wedgeEllipse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t>Wanna “bee” my worker?</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73" name="Google Shape;73;p14"/>
          <p:cNvSpPr txBox="1">
            <a:spLocks noGrp="1"/>
          </p:cNvSpPr>
          <p:nvPr>
            <p:ph type="body" idx="1"/>
          </p:nvPr>
        </p:nvSpPr>
        <p:spPr>
          <a:xfrm>
            <a:off x="311700" y="1060850"/>
            <a:ext cx="8520600" cy="38082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a:t>A eusocial species is one in which large quantities of offspring, in an attempt to help their queen mother produce more siblings, relinquish most or all of their own direct reproductivity.</a:t>
            </a:r>
            <a:endParaRPr sz="1500"/>
          </a:p>
          <a:p>
            <a:pPr marL="457200" lvl="0" indent="-323850" algn="l" rtl="0">
              <a:spcBef>
                <a:spcPts val="0"/>
              </a:spcBef>
              <a:spcAft>
                <a:spcPts val="0"/>
              </a:spcAft>
              <a:buSzPts val="1500"/>
              <a:buChar char="●"/>
            </a:pPr>
            <a:r>
              <a:rPr lang="en" sz="1500"/>
              <a:t>The benefit of this alleged altruistic behavior to workers exists </a:t>
            </a:r>
            <a:r>
              <a:rPr lang="en" sz="1500" i="1"/>
              <a:t>only </a:t>
            </a:r>
            <a:r>
              <a:rPr lang="en" sz="1500"/>
              <a:t>if </a:t>
            </a:r>
            <a:r>
              <a:rPr lang="en" sz="1500" b="1"/>
              <a:t>gains in indirect fitness associated with raising siblings outweigh the costs</a:t>
            </a:r>
            <a:r>
              <a:rPr lang="en" sz="1500"/>
              <a:t>, which is often a complete loss of direct fitness.</a:t>
            </a:r>
            <a:endParaRPr sz="1500"/>
          </a:p>
          <a:p>
            <a:pPr marL="457200" lvl="0" indent="-323850" algn="l" rtl="0">
              <a:spcBef>
                <a:spcPts val="0"/>
              </a:spcBef>
              <a:spcAft>
                <a:spcPts val="0"/>
              </a:spcAft>
              <a:buSzPts val="1500"/>
              <a:buChar char="●"/>
            </a:pPr>
            <a:r>
              <a:rPr lang="en" sz="1500"/>
              <a:t>Maternal behavior is predicted to play a crucial role in driving the eusocial evolution. This is due to the significant fitness benefits gained by the queens when they succeeded in manipulating their daughters into becoming helpers. </a:t>
            </a:r>
            <a:endParaRPr sz="1500"/>
          </a:p>
          <a:p>
            <a:pPr marL="457200" lvl="0" indent="-323850" algn="l" rtl="0">
              <a:spcBef>
                <a:spcPts val="0"/>
              </a:spcBef>
              <a:spcAft>
                <a:spcPts val="0"/>
              </a:spcAft>
              <a:buSzPts val="1500"/>
              <a:buChar char="●"/>
            </a:pPr>
            <a:r>
              <a:rPr lang="en" sz="1500"/>
              <a:t>If the fitness gains for the queen are large enough, maternal manipulation will be sufficient to evolve eusociality despite the lack of net inclusive fitness benefits to workers.</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Eusociality</a:t>
            </a:r>
            <a:endParaRPr/>
          </a:p>
        </p:txBody>
      </p:sp>
      <p:sp>
        <p:nvSpPr>
          <p:cNvPr id="79" name="Google Shape;79;p1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Division of labor in which…</a:t>
            </a:r>
            <a:endParaRPr/>
          </a:p>
          <a:p>
            <a:pPr marL="914400" lvl="1" indent="-317500" algn="l" rtl="0">
              <a:spcBef>
                <a:spcPts val="0"/>
              </a:spcBef>
              <a:spcAft>
                <a:spcPts val="0"/>
              </a:spcAft>
              <a:buSzPts val="1400"/>
              <a:buChar char="○"/>
            </a:pPr>
            <a:r>
              <a:rPr lang="en"/>
              <a:t>Workers are in charge of foraging</a:t>
            </a:r>
            <a:endParaRPr/>
          </a:p>
          <a:p>
            <a:pPr marL="914400" lvl="1" indent="-317500" algn="l" rtl="0">
              <a:spcBef>
                <a:spcPts val="0"/>
              </a:spcBef>
              <a:spcAft>
                <a:spcPts val="0"/>
              </a:spcAft>
              <a:buSzPts val="1400"/>
              <a:buChar char="○"/>
            </a:pPr>
            <a:r>
              <a:rPr lang="en"/>
              <a:t>Workers feed the queen</a:t>
            </a:r>
            <a:endParaRPr/>
          </a:p>
          <a:p>
            <a:pPr marL="914400" lvl="1" indent="-317500" algn="l" rtl="0">
              <a:spcBef>
                <a:spcPts val="0"/>
              </a:spcBef>
              <a:spcAft>
                <a:spcPts val="0"/>
              </a:spcAft>
              <a:buSzPts val="1400"/>
              <a:buChar char="○"/>
            </a:pPr>
            <a:r>
              <a:rPr lang="en"/>
              <a:t>Workers do not mate</a:t>
            </a:r>
            <a:endParaRPr/>
          </a:p>
          <a:p>
            <a:pPr marL="914400" lvl="1" indent="-317500" algn="l" rtl="0">
              <a:spcBef>
                <a:spcPts val="0"/>
              </a:spcBef>
              <a:spcAft>
                <a:spcPts val="0"/>
              </a:spcAft>
              <a:buSzPts val="1400"/>
              <a:buChar char="○"/>
            </a:pPr>
            <a:r>
              <a:rPr lang="en"/>
              <a:t>Workers do not lay eggs</a:t>
            </a:r>
            <a:endParaRPr/>
          </a:p>
          <a:p>
            <a:pPr marL="914400" lvl="1" indent="-317500" algn="l" rtl="0">
              <a:spcBef>
                <a:spcPts val="0"/>
              </a:spcBef>
              <a:spcAft>
                <a:spcPts val="0"/>
              </a:spcAft>
              <a:buSzPts val="1400"/>
              <a:buChar char="○"/>
            </a:pPr>
            <a:r>
              <a:rPr lang="en"/>
              <a:t>Workers have lower juvenile hormone levels</a:t>
            </a:r>
            <a:endParaRPr/>
          </a:p>
          <a:p>
            <a:pPr marL="457200" lvl="0" indent="-342900" algn="l" rtl="0">
              <a:spcBef>
                <a:spcPts val="0"/>
              </a:spcBef>
              <a:spcAft>
                <a:spcPts val="0"/>
              </a:spcAft>
              <a:buSzPts val="1800"/>
              <a:buChar char="●"/>
            </a:pPr>
            <a:r>
              <a:rPr lang="en"/>
              <a:t>Possible evolutionary origins:</a:t>
            </a:r>
            <a:endParaRPr/>
          </a:p>
          <a:p>
            <a:pPr marL="914400" lvl="1" indent="-317500" algn="l" rtl="0">
              <a:spcBef>
                <a:spcPts val="0"/>
              </a:spcBef>
              <a:spcAft>
                <a:spcPts val="0"/>
              </a:spcAft>
              <a:buSzPts val="1400"/>
              <a:buChar char="○"/>
            </a:pPr>
            <a:r>
              <a:rPr lang="en"/>
              <a:t>Maternal Manipulation</a:t>
            </a:r>
            <a:endParaRPr/>
          </a:p>
          <a:p>
            <a:pPr marL="914400" lvl="1" indent="-317500" algn="l" rtl="0">
              <a:spcBef>
                <a:spcPts val="0"/>
              </a:spcBef>
              <a:spcAft>
                <a:spcPts val="0"/>
              </a:spcAft>
              <a:buSzPts val="1400"/>
              <a:buChar char="○"/>
            </a:pPr>
            <a:r>
              <a:rPr lang="en"/>
              <a:t>Worker Altruism</a:t>
            </a:r>
            <a:endParaRPr/>
          </a:p>
        </p:txBody>
      </p:sp>
      <p:pic>
        <p:nvPicPr>
          <p:cNvPr id="80" name="Google Shape;80;p15"/>
          <p:cNvPicPr preferRelativeResize="0"/>
          <p:nvPr/>
        </p:nvPicPr>
        <p:blipFill>
          <a:blip r:embed="rId3">
            <a:alphaModFix/>
          </a:blip>
          <a:stretch>
            <a:fillRect/>
          </a:stretch>
        </p:blipFill>
        <p:spPr>
          <a:xfrm>
            <a:off x="6736800" y="270563"/>
            <a:ext cx="2095500" cy="1571625"/>
          </a:xfrm>
          <a:prstGeom prst="rect">
            <a:avLst/>
          </a:prstGeom>
          <a:noFill/>
          <a:ln>
            <a:noFill/>
          </a:ln>
        </p:spPr>
      </p:pic>
      <p:pic>
        <p:nvPicPr>
          <p:cNvPr id="81" name="Google Shape;81;p15"/>
          <p:cNvPicPr preferRelativeResize="0"/>
          <p:nvPr/>
        </p:nvPicPr>
        <p:blipFill rotWithShape="1">
          <a:blip r:embed="rId4">
            <a:alphaModFix/>
          </a:blip>
          <a:srcRect r="36624"/>
          <a:stretch/>
        </p:blipFill>
        <p:spPr>
          <a:xfrm>
            <a:off x="3963900" y="242625"/>
            <a:ext cx="2622100" cy="1112200"/>
          </a:xfrm>
          <a:prstGeom prst="rect">
            <a:avLst/>
          </a:prstGeom>
          <a:noFill/>
          <a:ln>
            <a:noFill/>
          </a:ln>
        </p:spPr>
      </p:pic>
      <p:pic>
        <p:nvPicPr>
          <p:cNvPr id="82" name="Google Shape;82;p15"/>
          <p:cNvPicPr preferRelativeResize="0"/>
          <p:nvPr/>
        </p:nvPicPr>
        <p:blipFill>
          <a:blip r:embed="rId5">
            <a:alphaModFix/>
          </a:blip>
          <a:stretch>
            <a:fillRect/>
          </a:stretch>
        </p:blipFill>
        <p:spPr>
          <a:xfrm>
            <a:off x="6428394" y="2065874"/>
            <a:ext cx="2561799" cy="1703600"/>
          </a:xfrm>
          <a:prstGeom prst="rect">
            <a:avLst/>
          </a:prstGeom>
          <a:noFill/>
          <a:ln>
            <a:noFill/>
          </a:ln>
        </p:spPr>
      </p:pic>
      <p:pic>
        <p:nvPicPr>
          <p:cNvPr id="83" name="Google Shape;83;p15"/>
          <p:cNvPicPr preferRelativeResize="0"/>
          <p:nvPr/>
        </p:nvPicPr>
        <p:blipFill>
          <a:blip r:embed="rId6">
            <a:alphaModFix/>
          </a:blip>
          <a:stretch>
            <a:fillRect/>
          </a:stretch>
        </p:blipFill>
        <p:spPr>
          <a:xfrm>
            <a:off x="3994050" y="3294420"/>
            <a:ext cx="2561800" cy="153708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 &amp; Hypothesis</a:t>
            </a:r>
            <a:endParaRPr/>
          </a:p>
        </p:txBody>
      </p:sp>
      <p:sp>
        <p:nvSpPr>
          <p:cNvPr id="89" name="Google Shape;89;p16"/>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t>The </a:t>
            </a:r>
            <a:r>
              <a:rPr lang="en" sz="1600" b="1"/>
              <a:t>goal</a:t>
            </a:r>
            <a:r>
              <a:rPr lang="en" sz="1600"/>
              <a:t> of the study was to investigate the ways in which eusociality evolves in natural populations. This was done by measuring the inclusive fitness of the facultatively eusocial sweat bee (</a:t>
            </a:r>
            <a:r>
              <a:rPr lang="en" sz="1600" i="1"/>
              <a:t>Megalopta genalis</a:t>
            </a:r>
            <a:r>
              <a:rPr lang="en" sz="1600"/>
              <a:t>) in order to quantify the direct fitness costs to workers in comparison to the benefits gained by the queens.</a:t>
            </a:r>
            <a:endParaRPr sz="1600"/>
          </a:p>
          <a:p>
            <a:pPr marL="457200" lvl="0" indent="-330200" algn="l" rtl="0">
              <a:spcBef>
                <a:spcPts val="0"/>
              </a:spcBef>
              <a:spcAft>
                <a:spcPts val="0"/>
              </a:spcAft>
              <a:buSzPts val="1600"/>
              <a:buChar char="●"/>
            </a:pPr>
            <a:r>
              <a:rPr lang="en" sz="1600"/>
              <a:t>The </a:t>
            </a:r>
            <a:r>
              <a:rPr lang="en" sz="1600" b="1"/>
              <a:t>hypothesis</a:t>
            </a:r>
            <a:r>
              <a:rPr lang="en" sz="1600"/>
              <a:t> was that eusociality may evolve without direct net fitness benefit to workers.</a:t>
            </a:r>
            <a:endParaRPr sz="1600"/>
          </a:p>
        </p:txBody>
      </p:sp>
      <p:pic>
        <p:nvPicPr>
          <p:cNvPr id="90" name="Google Shape;90;p16"/>
          <p:cNvPicPr preferRelativeResize="0"/>
          <p:nvPr/>
        </p:nvPicPr>
        <p:blipFill>
          <a:blip r:embed="rId3">
            <a:alphaModFix/>
          </a:blip>
          <a:stretch>
            <a:fillRect/>
          </a:stretch>
        </p:blipFill>
        <p:spPr>
          <a:xfrm>
            <a:off x="1570775" y="3182175"/>
            <a:ext cx="3630176" cy="1614925"/>
          </a:xfrm>
          <a:prstGeom prst="rect">
            <a:avLst/>
          </a:prstGeom>
          <a:noFill/>
          <a:ln>
            <a:noFill/>
          </a:ln>
        </p:spPr>
      </p:pic>
      <p:sp>
        <p:nvSpPr>
          <p:cNvPr id="91" name="Google Shape;91;p16"/>
          <p:cNvSpPr txBox="1"/>
          <p:nvPr/>
        </p:nvSpPr>
        <p:spPr>
          <a:xfrm>
            <a:off x="7141175" y="4443550"/>
            <a:ext cx="14943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Open Sans"/>
                <a:ea typeface="Open Sans"/>
                <a:cs typeface="Open Sans"/>
                <a:sym typeface="Open Sans"/>
              </a:rPr>
              <a:t>https://www.science.lu.se/article/how-bees-find-their-way-home</a:t>
            </a:r>
            <a:endParaRPr sz="1000">
              <a:latin typeface="Open Sans"/>
              <a:ea typeface="Open Sans"/>
              <a:cs typeface="Open Sans"/>
              <a:sym typeface="Open Sans"/>
            </a:endParaRPr>
          </a:p>
        </p:txBody>
      </p:sp>
      <p:pic>
        <p:nvPicPr>
          <p:cNvPr id="92" name="Google Shape;92;p16"/>
          <p:cNvPicPr preferRelativeResize="0"/>
          <p:nvPr/>
        </p:nvPicPr>
        <p:blipFill>
          <a:blip r:embed="rId4">
            <a:alphaModFix/>
          </a:blip>
          <a:stretch>
            <a:fillRect/>
          </a:stretch>
        </p:blipFill>
        <p:spPr>
          <a:xfrm>
            <a:off x="6221475" y="2897075"/>
            <a:ext cx="2694451" cy="1456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Methods</a:t>
            </a:r>
            <a:endParaRPr/>
          </a:p>
        </p:txBody>
      </p:sp>
      <p:sp>
        <p:nvSpPr>
          <p:cNvPr id="98" name="Google Shape;98;p17"/>
          <p:cNvSpPr txBox="1">
            <a:spLocks noGrp="1"/>
          </p:cNvSpPr>
          <p:nvPr>
            <p:ph type="body" idx="1"/>
          </p:nvPr>
        </p:nvSpPr>
        <p:spPr>
          <a:xfrm>
            <a:off x="311700" y="1149600"/>
            <a:ext cx="8520600" cy="337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In terms of actual field data, </a:t>
            </a:r>
            <a:r>
              <a:rPr lang="en" sz="1400" b="1"/>
              <a:t>observational nests</a:t>
            </a:r>
            <a:r>
              <a:rPr lang="en" sz="1400"/>
              <a:t> were arranged in seven clusters of 10-15 nests each across 1500 ha. Variation, in terms of nest conditions, seasonal effects, and local resource availability, was thus reduced. This was done in order to avoid influence in terms of reproductive success and social behavior. </a:t>
            </a:r>
            <a:endParaRPr sz="1400"/>
          </a:p>
          <a:p>
            <a:pPr marL="457200" lvl="0" indent="-317500" algn="l" rtl="0">
              <a:spcBef>
                <a:spcPts val="0"/>
              </a:spcBef>
              <a:spcAft>
                <a:spcPts val="0"/>
              </a:spcAft>
              <a:buSzPts val="1400"/>
              <a:buChar char="●"/>
            </a:pPr>
            <a:r>
              <a:rPr lang="en" sz="1400"/>
              <a:t>Behavioral and genetic data were applied to the</a:t>
            </a:r>
            <a:r>
              <a:rPr lang="en" sz="1400" b="1"/>
              <a:t> Inclusive Fitness calculations</a:t>
            </a:r>
            <a:r>
              <a:rPr lang="en" sz="1400"/>
              <a:t> which were calculated on an individual basis. For each founder and worker, two estimations of Inclusive Fitness were obtained under either one of two assumptions: either the daughter genotype or the foundress genotype are responsible for all social interactions.</a:t>
            </a:r>
            <a:endParaRPr sz="1400"/>
          </a:p>
          <a:p>
            <a:pPr marL="457200" lvl="0" indent="-317500" algn="l" rtl="0">
              <a:spcBef>
                <a:spcPts val="0"/>
              </a:spcBef>
              <a:spcAft>
                <a:spcPts val="0"/>
              </a:spcAft>
              <a:buSzPts val="1400"/>
              <a:buChar char="●"/>
            </a:pPr>
            <a:r>
              <a:rPr lang="en" sz="1400" b="1"/>
              <a:t>Computer simulations </a:t>
            </a:r>
            <a:r>
              <a:rPr lang="en" sz="1400"/>
              <a:t>were designed with the intention of creating conditions which give rise to eusocial behaviors using field data. Initially, the likelihood of having either sex offspring is arranged to be 50:50, until sex-biasing alleles are later introduced. In addition, the maternal manipulation begins as a mutant allele which is allowed to spread during the course of the experiment. Data is recorded for 10,000 generations and all simulations are repeated 50 times.</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Inclusive Fitness Calculations</a:t>
            </a:r>
            <a:endParaRPr/>
          </a:p>
        </p:txBody>
      </p:sp>
      <p:sp>
        <p:nvSpPr>
          <p:cNvPr id="104" name="Google Shape;104;p18"/>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a:t>I</a:t>
            </a:r>
            <a:r>
              <a:rPr lang="en" sz="2400" baseline="-25000"/>
              <a:t>F</a:t>
            </a:r>
            <a:r>
              <a:rPr lang="en" sz="2400"/>
              <a:t>= (G</a:t>
            </a:r>
            <a:r>
              <a:rPr lang="en" sz="2400" baseline="-25000"/>
              <a:t>n</a:t>
            </a:r>
            <a:r>
              <a:rPr lang="en" sz="2400"/>
              <a:t> x r</a:t>
            </a:r>
            <a:r>
              <a:rPr lang="en" sz="2400" baseline="-25000"/>
              <a:t>o</a:t>
            </a:r>
            <a:r>
              <a:rPr lang="en" sz="2400"/>
              <a:t>) + (G</a:t>
            </a:r>
            <a:r>
              <a:rPr lang="en" sz="2400" baseline="-25000"/>
              <a:t>s</a:t>
            </a:r>
            <a:r>
              <a:rPr lang="en" sz="2400"/>
              <a:t> x r</a:t>
            </a:r>
            <a:r>
              <a:rPr lang="en" sz="2400" baseline="-25000"/>
              <a:t>o</a:t>
            </a:r>
            <a:r>
              <a:rPr lang="en" sz="2400"/>
              <a:t>) + (G</a:t>
            </a:r>
            <a:r>
              <a:rPr lang="en" sz="2400" baseline="-25000"/>
              <a:t>o</a:t>
            </a:r>
            <a:r>
              <a:rPr lang="en" sz="2400"/>
              <a:t> x r</a:t>
            </a:r>
            <a:r>
              <a:rPr lang="en" sz="2400" baseline="-25000"/>
              <a:t>r</a:t>
            </a:r>
            <a:r>
              <a:rPr lang="en" sz="2400"/>
              <a:t>)</a:t>
            </a:r>
            <a:endParaRPr sz="2400"/>
          </a:p>
          <a:p>
            <a:pPr marL="914400" lvl="1" indent="-342900" algn="l" rtl="0">
              <a:spcBef>
                <a:spcPts val="0"/>
              </a:spcBef>
              <a:spcAft>
                <a:spcPts val="0"/>
              </a:spcAft>
              <a:buSzPts val="1800"/>
              <a:buChar char="○"/>
            </a:pPr>
            <a:r>
              <a:rPr lang="en" sz="1800"/>
              <a:t>G</a:t>
            </a:r>
            <a:r>
              <a:rPr lang="en" sz="1800" baseline="-25000"/>
              <a:t>n </a:t>
            </a:r>
            <a:r>
              <a:rPr lang="en" sz="1800"/>
              <a:t>= fitness effects of each individual’s genotype through nonsocial traits</a:t>
            </a:r>
            <a:endParaRPr sz="1800"/>
          </a:p>
          <a:p>
            <a:pPr marL="914400" lvl="1" indent="-342900" algn="l" rtl="0">
              <a:spcBef>
                <a:spcPts val="0"/>
              </a:spcBef>
              <a:spcAft>
                <a:spcPts val="0"/>
              </a:spcAft>
              <a:buSzPts val="1800"/>
              <a:buChar char="○"/>
            </a:pPr>
            <a:r>
              <a:rPr lang="en" sz="1800"/>
              <a:t>G</a:t>
            </a:r>
            <a:r>
              <a:rPr lang="en" sz="1800" baseline="-25000"/>
              <a:t>s </a:t>
            </a:r>
            <a:r>
              <a:rPr lang="en" sz="1800"/>
              <a:t>= fitness effects of each individual’s genotype through social traits</a:t>
            </a:r>
            <a:endParaRPr sz="1800"/>
          </a:p>
          <a:p>
            <a:pPr marL="914400" lvl="1" indent="-342900" algn="l" rtl="0">
              <a:spcBef>
                <a:spcPts val="0"/>
              </a:spcBef>
              <a:spcAft>
                <a:spcPts val="0"/>
              </a:spcAft>
              <a:buSzPts val="1800"/>
              <a:buChar char="○"/>
            </a:pPr>
            <a:r>
              <a:rPr lang="en" sz="1800"/>
              <a:t>G</a:t>
            </a:r>
            <a:r>
              <a:rPr lang="en" sz="1800" baseline="-25000"/>
              <a:t>o </a:t>
            </a:r>
            <a:r>
              <a:rPr lang="en" sz="1800"/>
              <a:t>= fitness effects of each individual’s genotype on offspring of others</a:t>
            </a:r>
            <a:endParaRPr sz="1800"/>
          </a:p>
          <a:p>
            <a:pPr marL="914400" lvl="1" indent="-342900" algn="l" rtl="0">
              <a:spcBef>
                <a:spcPts val="0"/>
              </a:spcBef>
              <a:spcAft>
                <a:spcPts val="0"/>
              </a:spcAft>
              <a:buSzPts val="1800"/>
              <a:buChar char="○"/>
            </a:pPr>
            <a:r>
              <a:rPr lang="en" sz="1800"/>
              <a:t>r</a:t>
            </a:r>
            <a:r>
              <a:rPr lang="en" sz="1800" baseline="-25000"/>
              <a:t>o</a:t>
            </a:r>
            <a:r>
              <a:rPr lang="en" sz="1800"/>
              <a:t>=relatedness to one’s own offspring</a:t>
            </a:r>
            <a:endParaRPr sz="1800"/>
          </a:p>
          <a:p>
            <a:pPr marL="914400" lvl="1" indent="-342900" algn="l" rtl="0">
              <a:spcBef>
                <a:spcPts val="0"/>
              </a:spcBef>
              <a:spcAft>
                <a:spcPts val="0"/>
              </a:spcAft>
              <a:buSzPts val="1800"/>
              <a:buChar char="○"/>
            </a:pPr>
            <a:r>
              <a:rPr lang="en" sz="1800"/>
              <a:t>r</a:t>
            </a:r>
            <a:r>
              <a:rPr lang="en" sz="1800" baseline="-25000"/>
              <a:t>r</a:t>
            </a:r>
            <a:r>
              <a:rPr lang="en" sz="1800"/>
              <a:t>=relatedness to the offspring of those receiving fitness effects</a:t>
            </a:r>
            <a:endParaRPr sz="1800"/>
          </a:p>
          <a:p>
            <a:pPr marL="457200" lvl="0" indent="0" algn="l" rtl="0">
              <a:spcBef>
                <a:spcPts val="1600"/>
              </a:spcBef>
              <a:spcAft>
                <a:spcPts val="16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23267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Field Data Results</a:t>
            </a:r>
            <a:endParaRPr/>
          </a:p>
        </p:txBody>
      </p:sp>
      <p:sp>
        <p:nvSpPr>
          <p:cNvPr id="110" name="Google Shape;110;p19"/>
          <p:cNvSpPr txBox="1">
            <a:spLocks noGrp="1"/>
          </p:cNvSpPr>
          <p:nvPr>
            <p:ph type="body" idx="1"/>
          </p:nvPr>
        </p:nvSpPr>
        <p:spPr>
          <a:xfrm>
            <a:off x="154925" y="3750950"/>
            <a:ext cx="8726700" cy="645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FF0000"/>
              </a:buClr>
              <a:buSzPts val="1400"/>
              <a:buChar char="-"/>
            </a:pPr>
            <a:r>
              <a:rPr lang="en" sz="1400">
                <a:solidFill>
                  <a:srgbClr val="FF0000"/>
                </a:solidFill>
              </a:rPr>
              <a:t>If eusociality was based on the daughter’s genotype, inclusive fitness would be the same regardless of outcome &amp; foundresses would have higher fitness than workers</a:t>
            </a:r>
            <a:endParaRPr sz="1400">
              <a:solidFill>
                <a:srgbClr val="0000FF"/>
              </a:solidFill>
            </a:endParaRPr>
          </a:p>
        </p:txBody>
      </p:sp>
      <p:pic>
        <p:nvPicPr>
          <p:cNvPr id="111" name="Google Shape;111;p19"/>
          <p:cNvPicPr preferRelativeResize="0"/>
          <p:nvPr/>
        </p:nvPicPr>
        <p:blipFill>
          <a:blip r:embed="rId3">
            <a:alphaModFix/>
          </a:blip>
          <a:stretch>
            <a:fillRect/>
          </a:stretch>
        </p:blipFill>
        <p:spPr>
          <a:xfrm>
            <a:off x="1148250" y="841050"/>
            <a:ext cx="6740024" cy="2776550"/>
          </a:xfrm>
          <a:prstGeom prst="rect">
            <a:avLst/>
          </a:prstGeom>
          <a:noFill/>
          <a:ln>
            <a:noFill/>
          </a:ln>
        </p:spPr>
      </p:pic>
      <p:sp>
        <p:nvSpPr>
          <p:cNvPr id="112" name="Google Shape;112;p19"/>
          <p:cNvSpPr txBox="1"/>
          <p:nvPr/>
        </p:nvSpPr>
        <p:spPr>
          <a:xfrm>
            <a:off x="7557975" y="3059350"/>
            <a:ext cx="1533600" cy="74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Open Sans"/>
                <a:ea typeface="Open Sans"/>
                <a:cs typeface="Open Sans"/>
                <a:sym typeface="Open Sans"/>
              </a:rPr>
              <a:t>Kapheim et al. 2005</a:t>
            </a:r>
            <a:endParaRPr sz="1000">
              <a:latin typeface="Open Sans"/>
              <a:ea typeface="Open Sans"/>
              <a:cs typeface="Open Sans"/>
              <a:sym typeface="Open Sans"/>
            </a:endParaRPr>
          </a:p>
        </p:txBody>
      </p:sp>
      <p:sp>
        <p:nvSpPr>
          <p:cNvPr id="113" name="Google Shape;113;p19"/>
          <p:cNvSpPr txBox="1"/>
          <p:nvPr/>
        </p:nvSpPr>
        <p:spPr>
          <a:xfrm>
            <a:off x="138725" y="1317100"/>
            <a:ext cx="1291200" cy="74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Open Sans"/>
                <a:ea typeface="Open Sans"/>
                <a:cs typeface="Open Sans"/>
                <a:sym typeface="Open Sans"/>
              </a:rPr>
              <a:t>For females that reared offspring</a:t>
            </a:r>
            <a:endParaRPr>
              <a:latin typeface="Open Sans"/>
              <a:ea typeface="Open Sans"/>
              <a:cs typeface="Open Sans"/>
              <a:sym typeface="Open Sans"/>
            </a:endParaRPr>
          </a:p>
        </p:txBody>
      </p:sp>
      <p:sp>
        <p:nvSpPr>
          <p:cNvPr id="114" name="Google Shape;114;p19"/>
          <p:cNvSpPr txBox="1"/>
          <p:nvPr/>
        </p:nvSpPr>
        <p:spPr>
          <a:xfrm>
            <a:off x="7679175" y="1317100"/>
            <a:ext cx="1291200" cy="74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Open Sans"/>
                <a:ea typeface="Open Sans"/>
                <a:cs typeface="Open Sans"/>
                <a:sym typeface="Open Sans"/>
              </a:rPr>
              <a:t>For foundresses and workers</a:t>
            </a:r>
            <a:endParaRPr>
              <a:latin typeface="Open Sans"/>
              <a:ea typeface="Open Sans"/>
              <a:cs typeface="Open Sans"/>
              <a:sym typeface="Open Sans"/>
            </a:endParaRPr>
          </a:p>
        </p:txBody>
      </p:sp>
      <p:cxnSp>
        <p:nvCxnSpPr>
          <p:cNvPr id="115" name="Google Shape;115;p19"/>
          <p:cNvCxnSpPr>
            <a:stCxn id="113" idx="0"/>
          </p:cNvCxnSpPr>
          <p:nvPr/>
        </p:nvCxnSpPr>
        <p:spPr>
          <a:xfrm>
            <a:off x="784325" y="1317100"/>
            <a:ext cx="858900" cy="149400"/>
          </a:xfrm>
          <a:prstGeom prst="straightConnector1">
            <a:avLst/>
          </a:prstGeom>
          <a:noFill/>
          <a:ln w="9525" cap="flat" cmpd="sng">
            <a:solidFill>
              <a:srgbClr val="FF9900"/>
            </a:solidFill>
            <a:prstDash val="solid"/>
            <a:round/>
            <a:headEnd type="none" w="med" len="med"/>
            <a:tailEnd type="triangle" w="med" len="med"/>
          </a:ln>
        </p:spPr>
      </p:cxnSp>
      <p:cxnSp>
        <p:nvCxnSpPr>
          <p:cNvPr id="116" name="Google Shape;116;p19"/>
          <p:cNvCxnSpPr>
            <a:stCxn id="114" idx="0"/>
          </p:cNvCxnSpPr>
          <p:nvPr/>
        </p:nvCxnSpPr>
        <p:spPr>
          <a:xfrm flipH="1">
            <a:off x="7437675" y="1317100"/>
            <a:ext cx="887100" cy="149400"/>
          </a:xfrm>
          <a:prstGeom prst="straightConnector1">
            <a:avLst/>
          </a:prstGeom>
          <a:noFill/>
          <a:ln w="9525" cap="flat" cmpd="sng">
            <a:solidFill>
              <a:srgbClr val="FF9900"/>
            </a:solidFill>
            <a:prstDash val="solid"/>
            <a:round/>
            <a:headEnd type="none" w="med" len="med"/>
            <a:tailEnd type="triangle" w="med" len="med"/>
          </a:ln>
        </p:spPr>
      </p:cxnSp>
      <p:sp>
        <p:nvSpPr>
          <p:cNvPr id="117" name="Google Shape;117;p19"/>
          <p:cNvSpPr/>
          <p:nvPr/>
        </p:nvSpPr>
        <p:spPr>
          <a:xfrm>
            <a:off x="2417650" y="3322150"/>
            <a:ext cx="732000" cy="2214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9"/>
          <p:cNvSpPr/>
          <p:nvPr/>
        </p:nvSpPr>
        <p:spPr>
          <a:xfrm>
            <a:off x="5719725" y="3322150"/>
            <a:ext cx="732000" cy="2214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9"/>
          <p:cNvSpPr/>
          <p:nvPr/>
        </p:nvSpPr>
        <p:spPr>
          <a:xfrm>
            <a:off x="3840000" y="3322150"/>
            <a:ext cx="732000" cy="2214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9"/>
          <p:cNvSpPr/>
          <p:nvPr/>
        </p:nvSpPr>
        <p:spPr>
          <a:xfrm>
            <a:off x="6554275" y="3322150"/>
            <a:ext cx="732000" cy="2214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9"/>
          <p:cNvSpPr txBox="1"/>
          <p:nvPr/>
        </p:nvSpPr>
        <p:spPr>
          <a:xfrm>
            <a:off x="154925" y="4335600"/>
            <a:ext cx="8447700" cy="5514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rgbClr val="0000FF"/>
              </a:buClr>
              <a:buSzPts val="1400"/>
              <a:buFont typeface="Open Sans"/>
              <a:buChar char="-"/>
            </a:pPr>
            <a:r>
              <a:rPr lang="en">
                <a:solidFill>
                  <a:srgbClr val="0000FF"/>
                </a:solidFill>
                <a:latin typeface="Open Sans"/>
                <a:ea typeface="Open Sans"/>
                <a:cs typeface="Open Sans"/>
                <a:sym typeface="Open Sans"/>
              </a:rPr>
              <a:t>If eusociality was based on the mother’s genotype, inclusive fitness would be highest for superseded colonies and lowest for failed eusocial &amp; foundresses would have highest fitness</a:t>
            </a:r>
            <a:endParaRPr>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1000"/>
                                        <p:tgtEl>
                                          <p:spTgt spid="113"/>
                                        </p:tgtEl>
                                      </p:cBhvr>
                                    </p:animEffect>
                                  </p:childTnLst>
                                </p:cTn>
                              </p:par>
                              <p:par>
                                <p:cTn id="8" presetID="10" presetClass="entr" presetSubtype="0" fill="hold" nodeType="withEffect">
                                  <p:stCondLst>
                                    <p:cond delay="0"/>
                                  </p:stCondLst>
                                  <p:childTnLst>
                                    <p:set>
                                      <p:cBhvr>
                                        <p:cTn id="9" dur="1" fill="hold">
                                          <p:stCondLst>
                                            <p:cond delay="0"/>
                                          </p:stCondLst>
                                        </p:cTn>
                                        <p:tgtEl>
                                          <p:spTgt spid="115"/>
                                        </p:tgtEl>
                                        <p:attrNameLst>
                                          <p:attrName>style.visibility</p:attrName>
                                        </p:attrNameLst>
                                      </p:cBhvr>
                                      <p:to>
                                        <p:strVal val="visible"/>
                                      </p:to>
                                    </p:set>
                                    <p:animEffect transition="in" filter="fade">
                                      <p:cBhvr>
                                        <p:cTn id="10" dur="1000"/>
                                        <p:tgtEl>
                                          <p:spTgt spid="1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4"/>
                                        </p:tgtEl>
                                        <p:attrNameLst>
                                          <p:attrName>style.visibility</p:attrName>
                                        </p:attrNameLst>
                                      </p:cBhvr>
                                      <p:to>
                                        <p:strVal val="visible"/>
                                      </p:to>
                                    </p:set>
                                    <p:animEffect transition="in" filter="fade">
                                      <p:cBhvr>
                                        <p:cTn id="15" dur="1000"/>
                                        <p:tgtEl>
                                          <p:spTgt spid="114"/>
                                        </p:tgtEl>
                                      </p:cBhvr>
                                    </p:animEffect>
                                  </p:childTnLst>
                                </p:cTn>
                              </p:par>
                              <p:par>
                                <p:cTn id="16" presetID="10" presetClass="entr" presetSubtype="0" fill="hold" nodeType="withEffect">
                                  <p:stCondLst>
                                    <p:cond delay="0"/>
                                  </p:stCondLst>
                                  <p:childTnLst>
                                    <p:set>
                                      <p:cBhvr>
                                        <p:cTn id="17" dur="1" fill="hold">
                                          <p:stCondLst>
                                            <p:cond delay="0"/>
                                          </p:stCondLst>
                                        </p:cTn>
                                        <p:tgtEl>
                                          <p:spTgt spid="116"/>
                                        </p:tgtEl>
                                        <p:attrNameLst>
                                          <p:attrName>style.visibility</p:attrName>
                                        </p:attrNameLst>
                                      </p:cBhvr>
                                      <p:to>
                                        <p:strVal val="visible"/>
                                      </p:to>
                                    </p:set>
                                    <p:animEffect transition="in" filter="fade">
                                      <p:cBhvr>
                                        <p:cTn id="18" dur="1000"/>
                                        <p:tgtEl>
                                          <p:spTgt spid="1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0"/>
                                        </p:tgtEl>
                                        <p:attrNameLst>
                                          <p:attrName>style.visibility</p:attrName>
                                        </p:attrNameLst>
                                      </p:cBhvr>
                                      <p:to>
                                        <p:strVal val="visible"/>
                                      </p:to>
                                    </p:set>
                                    <p:animEffect transition="in" filter="fade">
                                      <p:cBhvr>
                                        <p:cTn id="23" dur="1000"/>
                                        <p:tgtEl>
                                          <p:spTgt spid="110"/>
                                        </p:tgtEl>
                                      </p:cBhvr>
                                    </p:animEffect>
                                  </p:childTnLst>
                                </p:cTn>
                              </p:par>
                              <p:par>
                                <p:cTn id="24" presetID="10" presetClass="entr" presetSubtype="0" fill="hold" nodeType="withEffect">
                                  <p:stCondLst>
                                    <p:cond delay="0"/>
                                  </p:stCondLst>
                                  <p:childTnLst>
                                    <p:set>
                                      <p:cBhvr>
                                        <p:cTn id="25" dur="1" fill="hold">
                                          <p:stCondLst>
                                            <p:cond delay="0"/>
                                          </p:stCondLst>
                                        </p:cTn>
                                        <p:tgtEl>
                                          <p:spTgt spid="117"/>
                                        </p:tgtEl>
                                        <p:attrNameLst>
                                          <p:attrName>style.visibility</p:attrName>
                                        </p:attrNameLst>
                                      </p:cBhvr>
                                      <p:to>
                                        <p:strVal val="visible"/>
                                      </p:to>
                                    </p:set>
                                    <p:animEffect transition="in" filter="fade">
                                      <p:cBhvr>
                                        <p:cTn id="26" dur="1000"/>
                                        <p:tgtEl>
                                          <p:spTgt spid="117"/>
                                        </p:tgtEl>
                                      </p:cBhvr>
                                    </p:animEffect>
                                  </p:childTnLst>
                                </p:cTn>
                              </p:par>
                              <p:par>
                                <p:cTn id="27" presetID="10" presetClass="entr" presetSubtype="0" fill="hold" nodeType="withEffect">
                                  <p:stCondLst>
                                    <p:cond delay="0"/>
                                  </p:stCondLst>
                                  <p:childTnLst>
                                    <p:set>
                                      <p:cBhvr>
                                        <p:cTn id="28" dur="1" fill="hold">
                                          <p:stCondLst>
                                            <p:cond delay="0"/>
                                          </p:stCondLst>
                                        </p:cTn>
                                        <p:tgtEl>
                                          <p:spTgt spid="118"/>
                                        </p:tgtEl>
                                        <p:attrNameLst>
                                          <p:attrName>style.visibility</p:attrName>
                                        </p:attrNameLst>
                                      </p:cBhvr>
                                      <p:to>
                                        <p:strVal val="visible"/>
                                      </p:to>
                                    </p:set>
                                    <p:animEffect transition="in" filter="fade">
                                      <p:cBhvr>
                                        <p:cTn id="29" dur="1000"/>
                                        <p:tgtEl>
                                          <p:spTgt spid="11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19"/>
                                        </p:tgtEl>
                                        <p:attrNameLst>
                                          <p:attrName>style.visibility</p:attrName>
                                        </p:attrNameLst>
                                      </p:cBhvr>
                                      <p:to>
                                        <p:strVal val="visible"/>
                                      </p:to>
                                    </p:set>
                                    <p:animEffect transition="in" filter="fade">
                                      <p:cBhvr>
                                        <p:cTn id="34" dur="1000"/>
                                        <p:tgtEl>
                                          <p:spTgt spid="119"/>
                                        </p:tgtEl>
                                      </p:cBhvr>
                                    </p:animEffect>
                                  </p:childTnLst>
                                </p:cTn>
                              </p:par>
                              <p:par>
                                <p:cTn id="35" presetID="10" presetClass="entr" presetSubtype="0" fill="hold" nodeType="withEffect">
                                  <p:stCondLst>
                                    <p:cond delay="0"/>
                                  </p:stCondLst>
                                  <p:childTnLst>
                                    <p:set>
                                      <p:cBhvr>
                                        <p:cTn id="36" dur="1" fill="hold">
                                          <p:stCondLst>
                                            <p:cond delay="0"/>
                                          </p:stCondLst>
                                        </p:cTn>
                                        <p:tgtEl>
                                          <p:spTgt spid="121"/>
                                        </p:tgtEl>
                                        <p:attrNameLst>
                                          <p:attrName>style.visibility</p:attrName>
                                        </p:attrNameLst>
                                      </p:cBhvr>
                                      <p:to>
                                        <p:strVal val="visible"/>
                                      </p:to>
                                    </p:set>
                                    <p:animEffect transition="in" filter="fade">
                                      <p:cBhvr>
                                        <p:cTn id="37" dur="1000"/>
                                        <p:tgtEl>
                                          <p:spTgt spid="121"/>
                                        </p:tgtEl>
                                      </p:cBhvr>
                                    </p:animEffect>
                                  </p:childTnLst>
                                </p:cTn>
                              </p:par>
                              <p:par>
                                <p:cTn id="38" presetID="10" presetClass="entr" presetSubtype="0" fill="hold" nodeType="withEffect">
                                  <p:stCondLst>
                                    <p:cond delay="0"/>
                                  </p:stCondLst>
                                  <p:childTnLst>
                                    <p:set>
                                      <p:cBhvr>
                                        <p:cTn id="39" dur="1" fill="hold">
                                          <p:stCondLst>
                                            <p:cond delay="0"/>
                                          </p:stCondLst>
                                        </p:cTn>
                                        <p:tgtEl>
                                          <p:spTgt spid="120"/>
                                        </p:tgtEl>
                                        <p:attrNameLst>
                                          <p:attrName>style.visibility</p:attrName>
                                        </p:attrNameLst>
                                      </p:cBhvr>
                                      <p:to>
                                        <p:strVal val="visible"/>
                                      </p:to>
                                    </p:set>
                                    <p:animEffect transition="in" filter="fade">
                                      <p:cBhvr>
                                        <p:cTn id="40" dur="10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Simulation Model Results</a:t>
            </a:r>
            <a:endParaRPr/>
          </a:p>
        </p:txBody>
      </p:sp>
      <p:sp>
        <p:nvSpPr>
          <p:cNvPr id="127" name="Google Shape;127;p20"/>
          <p:cNvSpPr txBox="1">
            <a:spLocks noGrp="1"/>
          </p:cNvSpPr>
          <p:nvPr>
            <p:ph type="body" idx="1"/>
          </p:nvPr>
        </p:nvSpPr>
        <p:spPr>
          <a:xfrm>
            <a:off x="311700" y="1305525"/>
            <a:ext cx="3432000" cy="3263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FF"/>
              </a:buClr>
              <a:buSzPts val="1800"/>
              <a:buChar char="-"/>
            </a:pPr>
            <a:r>
              <a:rPr lang="en" b="1">
                <a:solidFill>
                  <a:srgbClr val="0000FF"/>
                </a:solidFill>
              </a:rPr>
              <a:t>Maternal genotype: high percentage of workers initially, not later</a:t>
            </a:r>
            <a:endParaRPr b="1">
              <a:solidFill>
                <a:srgbClr val="0000FF"/>
              </a:solidFill>
            </a:endParaRPr>
          </a:p>
          <a:p>
            <a:pPr marL="0" lvl="0" indent="0" algn="l" rtl="0">
              <a:spcBef>
                <a:spcPts val="1600"/>
              </a:spcBef>
              <a:spcAft>
                <a:spcPts val="1600"/>
              </a:spcAft>
              <a:buNone/>
            </a:pPr>
            <a:endParaRPr/>
          </a:p>
        </p:txBody>
      </p:sp>
      <p:pic>
        <p:nvPicPr>
          <p:cNvPr id="128" name="Google Shape;128;p20"/>
          <p:cNvPicPr preferRelativeResize="0"/>
          <p:nvPr/>
        </p:nvPicPr>
        <p:blipFill>
          <a:blip r:embed="rId3">
            <a:alphaModFix/>
          </a:blip>
          <a:stretch>
            <a:fillRect/>
          </a:stretch>
        </p:blipFill>
        <p:spPr>
          <a:xfrm>
            <a:off x="3809600" y="1152425"/>
            <a:ext cx="5095501" cy="3298865"/>
          </a:xfrm>
          <a:prstGeom prst="rect">
            <a:avLst/>
          </a:prstGeom>
          <a:noFill/>
          <a:ln>
            <a:noFill/>
          </a:ln>
        </p:spPr>
      </p:pic>
      <p:sp>
        <p:nvSpPr>
          <p:cNvPr id="129" name="Google Shape;129;p20"/>
          <p:cNvSpPr txBox="1"/>
          <p:nvPr/>
        </p:nvSpPr>
        <p:spPr>
          <a:xfrm>
            <a:off x="7463600" y="4396500"/>
            <a:ext cx="1533600" cy="74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Open Sans"/>
                <a:ea typeface="Open Sans"/>
                <a:cs typeface="Open Sans"/>
                <a:sym typeface="Open Sans"/>
              </a:rPr>
              <a:t>Kapheim et al. 2005</a:t>
            </a:r>
            <a:endParaRPr sz="1000">
              <a:latin typeface="Open Sans"/>
              <a:ea typeface="Open Sans"/>
              <a:cs typeface="Open Sans"/>
              <a:sym typeface="Open Sans"/>
            </a:endParaRPr>
          </a:p>
        </p:txBody>
      </p:sp>
      <p:sp>
        <p:nvSpPr>
          <p:cNvPr id="130" name="Google Shape;130;p20"/>
          <p:cNvSpPr txBox="1"/>
          <p:nvPr/>
        </p:nvSpPr>
        <p:spPr>
          <a:xfrm>
            <a:off x="311700" y="2571750"/>
            <a:ext cx="2988000" cy="18246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rgbClr val="FF0000"/>
              </a:buClr>
              <a:buSzPts val="1800"/>
              <a:buFont typeface="Open Sans"/>
              <a:buChar char="-"/>
            </a:pPr>
            <a:r>
              <a:rPr lang="en" sz="1800">
                <a:solidFill>
                  <a:srgbClr val="FF0000"/>
                </a:solidFill>
                <a:latin typeface="Open Sans"/>
                <a:ea typeface="Open Sans"/>
                <a:cs typeface="Open Sans"/>
                <a:sym typeface="Open Sans"/>
              </a:rPr>
              <a:t>Daughter genotype: high numbers of males in first and later broods; lower number of workers</a:t>
            </a:r>
            <a:endParaRPr>
              <a:solidFill>
                <a:srgbClr val="FF0000"/>
              </a:solidFill>
              <a:latin typeface="Open Sans"/>
              <a:ea typeface="Open Sans"/>
              <a:cs typeface="Open Sans"/>
              <a:sym typeface="Open Sans"/>
            </a:endParaRPr>
          </a:p>
        </p:txBody>
      </p:sp>
      <p:sp>
        <p:nvSpPr>
          <p:cNvPr id="131" name="Google Shape;131;p20"/>
          <p:cNvSpPr/>
          <p:nvPr/>
        </p:nvSpPr>
        <p:spPr>
          <a:xfrm>
            <a:off x="7270375" y="4175100"/>
            <a:ext cx="732000" cy="2214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0"/>
          <p:cNvSpPr/>
          <p:nvPr/>
        </p:nvSpPr>
        <p:spPr>
          <a:xfrm>
            <a:off x="5186925" y="4175100"/>
            <a:ext cx="732000" cy="2214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txBox="1"/>
          <p:nvPr/>
        </p:nvSpPr>
        <p:spPr>
          <a:xfrm>
            <a:off x="5918925" y="392075"/>
            <a:ext cx="1833000" cy="81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Open Sans"/>
                <a:ea typeface="Open Sans"/>
                <a:cs typeface="Open Sans"/>
                <a:sym typeface="Open Sans"/>
              </a:rPr>
              <a:t>Field data matches maternal</a:t>
            </a:r>
            <a:endParaRPr>
              <a:latin typeface="Open Sans"/>
              <a:ea typeface="Open Sans"/>
              <a:cs typeface="Open Sans"/>
              <a:sym typeface="Open Sans"/>
            </a:endParaRPr>
          </a:p>
        </p:txBody>
      </p:sp>
      <p:cxnSp>
        <p:nvCxnSpPr>
          <p:cNvPr id="134" name="Google Shape;134;p20"/>
          <p:cNvCxnSpPr/>
          <p:nvPr/>
        </p:nvCxnSpPr>
        <p:spPr>
          <a:xfrm flipH="1">
            <a:off x="5475775" y="824800"/>
            <a:ext cx="882000" cy="3894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7">
                                            <p:txEl>
                                              <p:pRg st="0" end="0"/>
                                            </p:txEl>
                                          </p:spTgt>
                                        </p:tgtEl>
                                        <p:attrNameLst>
                                          <p:attrName>style.visibility</p:attrName>
                                        </p:attrNameLst>
                                      </p:cBhvr>
                                      <p:to>
                                        <p:strVal val="visible"/>
                                      </p:to>
                                    </p:set>
                                    <p:animEffect transition="in" filter="fade">
                                      <p:cBhvr>
                                        <p:cTn id="7" dur="1000"/>
                                        <p:tgtEl>
                                          <p:spTgt spid="12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7">
                                            <p:txEl>
                                              <p:pRg st="1" end="1"/>
                                            </p:txEl>
                                          </p:spTgt>
                                        </p:tgtEl>
                                        <p:attrNameLst>
                                          <p:attrName>style.visibility</p:attrName>
                                        </p:attrNameLst>
                                      </p:cBhvr>
                                      <p:to>
                                        <p:strVal val="visible"/>
                                      </p:to>
                                    </p:set>
                                    <p:animEffect transition="in" filter="fade">
                                      <p:cBhvr>
                                        <p:cTn id="12" dur="1000"/>
                                        <p:tgtEl>
                                          <p:spTgt spid="12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0"/>
                                        </p:tgtEl>
                                        <p:attrNameLst>
                                          <p:attrName>style.visibility</p:attrName>
                                        </p:attrNameLst>
                                      </p:cBhvr>
                                      <p:to>
                                        <p:strVal val="visible"/>
                                      </p:to>
                                    </p:set>
                                    <p:animEffect transition="in" filter="fade">
                                      <p:cBhvr>
                                        <p:cTn id="17" dur="1000"/>
                                        <p:tgtEl>
                                          <p:spTgt spid="13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3"/>
                                        </p:tgtEl>
                                        <p:attrNameLst>
                                          <p:attrName>style.visibility</p:attrName>
                                        </p:attrNameLst>
                                      </p:cBhvr>
                                      <p:to>
                                        <p:strVal val="visible"/>
                                      </p:to>
                                    </p:set>
                                    <p:animEffect transition="in" filter="fade">
                                      <p:cBhvr>
                                        <p:cTn id="22" dur="1000"/>
                                        <p:tgtEl>
                                          <p:spTgt spid="133"/>
                                        </p:tgtEl>
                                      </p:cBhvr>
                                    </p:animEffect>
                                  </p:childTnLst>
                                </p:cTn>
                              </p:par>
                              <p:par>
                                <p:cTn id="23" presetID="10" presetClass="entr" presetSubtype="0" fill="hold" nodeType="withEffect">
                                  <p:stCondLst>
                                    <p:cond delay="0"/>
                                  </p:stCondLst>
                                  <p:childTnLst>
                                    <p:set>
                                      <p:cBhvr>
                                        <p:cTn id="24" dur="1" fill="hold">
                                          <p:stCondLst>
                                            <p:cond delay="0"/>
                                          </p:stCondLst>
                                        </p:cTn>
                                        <p:tgtEl>
                                          <p:spTgt spid="134"/>
                                        </p:tgtEl>
                                        <p:attrNameLst>
                                          <p:attrName>style.visibility</p:attrName>
                                        </p:attrNameLst>
                                      </p:cBhvr>
                                      <p:to>
                                        <p:strVal val="visible"/>
                                      </p:to>
                                    </p:set>
                                    <p:animEffect transition="in" filter="fade">
                                      <p:cBhvr>
                                        <p:cTn id="25" dur="1000"/>
                                        <p:tgtEl>
                                          <p:spTgt spid="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Simulation Model Results</a:t>
            </a:r>
            <a:endParaRPr/>
          </a:p>
          <a:p>
            <a:pPr marL="0" lvl="0" indent="0" algn="l" rtl="0">
              <a:spcBef>
                <a:spcPts val="0"/>
              </a:spcBef>
              <a:spcAft>
                <a:spcPts val="0"/>
              </a:spcAft>
              <a:buNone/>
            </a:pPr>
            <a:endParaRPr/>
          </a:p>
        </p:txBody>
      </p:sp>
      <p:sp>
        <p:nvSpPr>
          <p:cNvPr id="140" name="Google Shape;140;p21"/>
          <p:cNvSpPr txBox="1">
            <a:spLocks noGrp="1"/>
          </p:cNvSpPr>
          <p:nvPr>
            <p:ph type="body" idx="1"/>
          </p:nvPr>
        </p:nvSpPr>
        <p:spPr>
          <a:xfrm>
            <a:off x="5560325" y="1187575"/>
            <a:ext cx="3272100" cy="3381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0000FF"/>
              </a:buClr>
              <a:buSzPts val="1400"/>
              <a:buChar char="-"/>
            </a:pPr>
            <a:r>
              <a:rPr lang="en" sz="1400">
                <a:solidFill>
                  <a:srgbClr val="0000FF"/>
                </a:solidFill>
              </a:rPr>
              <a:t>Maternal: eusocial will prevail</a:t>
            </a:r>
            <a:endParaRPr sz="1400">
              <a:solidFill>
                <a:srgbClr val="0000FF"/>
              </a:solidFill>
            </a:endParaRPr>
          </a:p>
          <a:p>
            <a:pPr marL="457200" lvl="0" indent="-317500" algn="l" rtl="0">
              <a:spcBef>
                <a:spcPts val="0"/>
              </a:spcBef>
              <a:spcAft>
                <a:spcPts val="0"/>
              </a:spcAft>
              <a:buClr>
                <a:srgbClr val="0000FF"/>
              </a:buClr>
              <a:buSzPts val="1400"/>
              <a:buChar char="-"/>
            </a:pPr>
            <a:r>
              <a:rPr lang="en" sz="1400">
                <a:solidFill>
                  <a:srgbClr val="0000FF"/>
                </a:solidFill>
              </a:rPr>
              <a:t>Maternal w/ increased mortality: eusocial will again prevail</a:t>
            </a:r>
            <a:endParaRPr sz="1400">
              <a:solidFill>
                <a:srgbClr val="0000FF"/>
              </a:solidFill>
            </a:endParaRPr>
          </a:p>
          <a:p>
            <a:pPr marL="457200" lvl="0" indent="-317500" algn="l" rtl="0">
              <a:spcBef>
                <a:spcPts val="0"/>
              </a:spcBef>
              <a:spcAft>
                <a:spcPts val="0"/>
              </a:spcAft>
              <a:buClr>
                <a:srgbClr val="0000FF"/>
              </a:buClr>
              <a:buSzPts val="1400"/>
              <a:buChar char="-"/>
            </a:pPr>
            <a:r>
              <a:rPr lang="en" sz="1400">
                <a:solidFill>
                  <a:srgbClr val="0000FF"/>
                </a:solidFill>
              </a:rPr>
              <a:t>Maternal w/ less relatedness: failed eusocial is most common</a:t>
            </a:r>
            <a:endParaRPr sz="1400">
              <a:solidFill>
                <a:srgbClr val="0000FF"/>
              </a:solidFill>
            </a:endParaRPr>
          </a:p>
          <a:p>
            <a:pPr marL="457200" lvl="0" indent="-317500" algn="l" rtl="0">
              <a:spcBef>
                <a:spcPts val="0"/>
              </a:spcBef>
              <a:spcAft>
                <a:spcPts val="0"/>
              </a:spcAft>
              <a:buClr>
                <a:srgbClr val="FF0000"/>
              </a:buClr>
              <a:buSzPts val="1400"/>
              <a:buChar char="-"/>
            </a:pPr>
            <a:r>
              <a:rPr lang="en" sz="1400">
                <a:solidFill>
                  <a:srgbClr val="FF0000"/>
                </a:solidFill>
              </a:rPr>
              <a:t>Daughter: failed eusocial is again most common</a:t>
            </a:r>
            <a:endParaRPr sz="1400">
              <a:solidFill>
                <a:srgbClr val="FF0000"/>
              </a:solidFill>
            </a:endParaRPr>
          </a:p>
          <a:p>
            <a:pPr marL="457200" lvl="0" indent="-317500" algn="l" rtl="0">
              <a:spcBef>
                <a:spcPts val="0"/>
              </a:spcBef>
              <a:spcAft>
                <a:spcPts val="0"/>
              </a:spcAft>
              <a:buClr>
                <a:srgbClr val="FF0000"/>
              </a:buClr>
              <a:buSzPts val="1400"/>
              <a:buChar char="-"/>
            </a:pPr>
            <a:r>
              <a:rPr lang="en" sz="1400">
                <a:solidFill>
                  <a:srgbClr val="FF0000"/>
                </a:solidFill>
              </a:rPr>
              <a:t>Daughter w/ increased mortality: failed eusocial is again most common</a:t>
            </a:r>
            <a:endParaRPr sz="1400">
              <a:solidFill>
                <a:srgbClr val="FF0000"/>
              </a:solidFill>
            </a:endParaRPr>
          </a:p>
        </p:txBody>
      </p:sp>
      <p:pic>
        <p:nvPicPr>
          <p:cNvPr id="141" name="Google Shape;141;p21"/>
          <p:cNvPicPr preferRelativeResize="0"/>
          <p:nvPr/>
        </p:nvPicPr>
        <p:blipFill>
          <a:blip r:embed="rId3">
            <a:alphaModFix/>
          </a:blip>
          <a:stretch>
            <a:fillRect/>
          </a:stretch>
        </p:blipFill>
        <p:spPr>
          <a:xfrm>
            <a:off x="152400" y="1304825"/>
            <a:ext cx="5153886" cy="3264125"/>
          </a:xfrm>
          <a:prstGeom prst="rect">
            <a:avLst/>
          </a:prstGeom>
          <a:noFill/>
          <a:ln>
            <a:noFill/>
          </a:ln>
        </p:spPr>
      </p:pic>
      <p:sp>
        <p:nvSpPr>
          <p:cNvPr id="142" name="Google Shape;142;p21"/>
          <p:cNvSpPr txBox="1"/>
          <p:nvPr/>
        </p:nvSpPr>
        <p:spPr>
          <a:xfrm>
            <a:off x="4938000" y="4721350"/>
            <a:ext cx="1533600" cy="74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Open Sans"/>
                <a:ea typeface="Open Sans"/>
                <a:cs typeface="Open Sans"/>
                <a:sym typeface="Open Sans"/>
              </a:rPr>
              <a:t>Kapheim et al. 2005</a:t>
            </a:r>
            <a:endParaRPr sz="1000">
              <a:latin typeface="Open Sans"/>
              <a:ea typeface="Open Sans"/>
              <a:cs typeface="Open Sans"/>
              <a:sym typeface="Open Sans"/>
            </a:endParaRPr>
          </a:p>
        </p:txBody>
      </p:sp>
      <p:sp>
        <p:nvSpPr>
          <p:cNvPr id="143" name="Google Shape;143;p21"/>
          <p:cNvSpPr/>
          <p:nvPr/>
        </p:nvSpPr>
        <p:spPr>
          <a:xfrm>
            <a:off x="4206000" y="4165075"/>
            <a:ext cx="732000" cy="4038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3412250" y="4165075"/>
            <a:ext cx="732000" cy="2214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897650" y="4165075"/>
            <a:ext cx="732000" cy="2214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1751875" y="4165075"/>
            <a:ext cx="732000" cy="4038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2551825" y="4165075"/>
            <a:ext cx="732000" cy="4038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txBox="1"/>
          <p:nvPr/>
        </p:nvSpPr>
        <p:spPr>
          <a:xfrm>
            <a:off x="914175" y="4681400"/>
            <a:ext cx="3948000" cy="22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pen Sans"/>
                <a:ea typeface="Open Sans"/>
                <a:cs typeface="Open Sans"/>
                <a:sym typeface="Open Sans"/>
              </a:rPr>
              <a:t>   1                2                3               4                5</a:t>
            </a:r>
            <a:endParaRPr>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0">
                                            <p:txEl>
                                              <p:pRg st="0" end="0"/>
                                            </p:txEl>
                                          </p:spTgt>
                                        </p:tgtEl>
                                        <p:attrNameLst>
                                          <p:attrName>style.visibility</p:attrName>
                                        </p:attrNameLst>
                                      </p:cBhvr>
                                      <p:to>
                                        <p:strVal val="visible"/>
                                      </p:to>
                                    </p:set>
                                    <p:animEffect transition="in" filter="fade">
                                      <p:cBhvr>
                                        <p:cTn id="7" dur="1000"/>
                                        <p:tgtEl>
                                          <p:spTgt spid="14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0">
                                            <p:txEl>
                                              <p:pRg st="1" end="1"/>
                                            </p:txEl>
                                          </p:spTgt>
                                        </p:tgtEl>
                                        <p:attrNameLst>
                                          <p:attrName>style.visibility</p:attrName>
                                        </p:attrNameLst>
                                      </p:cBhvr>
                                      <p:to>
                                        <p:strVal val="visible"/>
                                      </p:to>
                                    </p:set>
                                    <p:animEffect transition="in" filter="fade">
                                      <p:cBhvr>
                                        <p:cTn id="12" dur="1000"/>
                                        <p:tgtEl>
                                          <p:spTgt spid="14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0">
                                            <p:txEl>
                                              <p:pRg st="2" end="2"/>
                                            </p:txEl>
                                          </p:spTgt>
                                        </p:tgtEl>
                                        <p:attrNameLst>
                                          <p:attrName>style.visibility</p:attrName>
                                        </p:attrNameLst>
                                      </p:cBhvr>
                                      <p:to>
                                        <p:strVal val="visible"/>
                                      </p:to>
                                    </p:set>
                                    <p:animEffect transition="in" filter="fade">
                                      <p:cBhvr>
                                        <p:cTn id="17" dur="1000"/>
                                        <p:tgtEl>
                                          <p:spTgt spid="14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0">
                                            <p:txEl>
                                              <p:pRg st="3" end="3"/>
                                            </p:txEl>
                                          </p:spTgt>
                                        </p:tgtEl>
                                        <p:attrNameLst>
                                          <p:attrName>style.visibility</p:attrName>
                                        </p:attrNameLst>
                                      </p:cBhvr>
                                      <p:to>
                                        <p:strVal val="visible"/>
                                      </p:to>
                                    </p:set>
                                    <p:animEffect transition="in" filter="fade">
                                      <p:cBhvr>
                                        <p:cTn id="22" dur="1000"/>
                                        <p:tgtEl>
                                          <p:spTgt spid="14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0">
                                            <p:txEl>
                                              <p:pRg st="4" end="4"/>
                                            </p:txEl>
                                          </p:spTgt>
                                        </p:tgtEl>
                                        <p:attrNameLst>
                                          <p:attrName>style.visibility</p:attrName>
                                        </p:attrNameLst>
                                      </p:cBhvr>
                                      <p:to>
                                        <p:strVal val="visible"/>
                                      </p:to>
                                    </p:set>
                                    <p:animEffect transition="in" filter="fade">
                                      <p:cBhvr>
                                        <p:cTn id="27" dur="1000"/>
                                        <p:tgtEl>
                                          <p:spTgt spid="14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1311</Words>
  <Application>Microsoft Macintosh PowerPoint</Application>
  <PresentationFormat>On-screen Show (16:9)</PresentationFormat>
  <Paragraphs>87</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Open Sans</vt:lpstr>
      <vt:lpstr>PT Sans Narrow</vt:lpstr>
      <vt:lpstr>Arial</vt:lpstr>
      <vt:lpstr>Tropic</vt:lpstr>
      <vt:lpstr>Kinship, Parental Manipulation and Evolutionary Origins of Eusociality</vt:lpstr>
      <vt:lpstr>Introduction</vt:lpstr>
      <vt:lpstr>Eusociality</vt:lpstr>
      <vt:lpstr>Goals &amp; Hypothesis</vt:lpstr>
      <vt:lpstr>Methods</vt:lpstr>
      <vt:lpstr>Inclusive Fitness Calculations</vt:lpstr>
      <vt:lpstr>Field Data Results</vt:lpstr>
      <vt:lpstr>Simulation Model Results</vt:lpstr>
      <vt:lpstr>Simulation Model Results </vt:lpstr>
      <vt:lpstr>Conclusion</vt:lpstr>
      <vt:lpstr>Discussion</vt:lpstr>
      <vt:lpstr>PowerPoint Presentation</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Kinship, Parental Manipulation and Evolutionary Origins of Eusociality</dc:title>
  <cp:lastModifiedBy>Bridget Rose Kiernicki</cp:lastModifiedBy>
  <cp:revision>1</cp:revision>
  <dcterms:modified xsi:type="dcterms:W3CDTF">2019-04-16T13:24:51Z</dcterms:modified>
</cp:coreProperties>
</file>